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5" r:id="rId3"/>
    <p:sldId id="257" r:id="rId4"/>
    <p:sldId id="269" r:id="rId6"/>
    <p:sldId id="277" r:id="rId7"/>
    <p:sldId id="278" r:id="rId8"/>
    <p:sldId id="279" r:id="rId9"/>
    <p:sldId id="280" r:id="rId10"/>
    <p:sldId id="293" r:id="rId11"/>
    <p:sldId id="282" r:id="rId12"/>
    <p:sldId id="294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64" autoAdjust="0"/>
  </p:normalViewPr>
  <p:slideViewPr>
    <p:cSldViewPr showGuides="1">
      <p:cViewPr varScale="1">
        <p:scale>
          <a:sx n="63" d="100"/>
          <a:sy n="63" d="100"/>
        </p:scale>
        <p:origin x="75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C0730-1B0B-4607-B75A-8D0F445EB36F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BDF58-175E-4E7D-9519-F3E70C7569C5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BDF58-175E-4E7D-9519-F3E70C7569C5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microsoft.com/office/2007/relationships/hdphoto" Target="../media/image40.wdp"/><Relationship Id="rId7" Type="http://schemas.openxmlformats.org/officeDocument/2006/relationships/image" Target="../media/image39.png"/><Relationship Id="rId6" Type="http://schemas.microsoft.com/office/2007/relationships/hdphoto" Target="../media/image38.wdp"/><Relationship Id="rId5" Type="http://schemas.openxmlformats.org/officeDocument/2006/relationships/image" Target="../media/image37.png"/><Relationship Id="rId4" Type="http://schemas.microsoft.com/office/2007/relationships/hdphoto" Target="../media/image36.wdp"/><Relationship Id="rId3" Type="http://schemas.openxmlformats.org/officeDocument/2006/relationships/image" Target="../media/image35.png"/><Relationship Id="rId2" Type="http://schemas.microsoft.com/office/2007/relationships/hdphoto" Target="../media/image34.wdp"/><Relationship Id="rId12" Type="http://schemas.openxmlformats.org/officeDocument/2006/relationships/slideLayout" Target="../slideLayouts/slideLayout5.xml"/><Relationship Id="rId11" Type="http://schemas.microsoft.com/office/2007/relationships/hdphoto" Target="../media/image43.wdp"/><Relationship Id="rId10" Type="http://schemas.openxmlformats.org/officeDocument/2006/relationships/image" Target="../media/image42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7983" y="1539875"/>
            <a:ext cx="7794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изготовления многослойных печатных плат. Метод металлизации сквозных отверстий.</a:t>
            </a:r>
            <a:endParaRPr lang="ru-RU" sz="5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6450" y="1367592"/>
            <a:ext cx="8077200" cy="807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Проблемы, возникающие при сверлении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Таблица 3"/>
          <p:cNvGraphicFramePr>
            <a:graphicFrameLocks noGrp="1"/>
          </p:cNvGraphicFramePr>
          <p:nvPr/>
        </p:nvGraphicFramePr>
        <p:xfrm>
          <a:off x="1593850" y="2728595"/>
          <a:ext cx="16916400" cy="5852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458200"/>
                <a:gridCol w="8458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Проблема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Способ решения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Деформация отверстий (принятие неправильной формы)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Правильный выбор свёрл</a:t>
                      </a: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необходимо использование достаточно твёрдого и точно изготовленного сверла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Тепловые удары</a:t>
                      </a: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высокие температуры могут вызвать расслоение материала, забивание отверстий смолой, препятствуя дальнейшей металлизации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Применение специальной охлаждающей жидкости для предотвращения перегрева.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Контроль температур</a:t>
                      </a: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обеспечение охлаждения сверла и платы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Отсутствие центрирования при сверлении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высокоточных сверлильных станков с ЧПУ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верление</a:t>
            </a: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сквозных отверстий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2017" y="1178265"/>
            <a:ext cx="19348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Сверление сквозных отверстий - операция, влияющая на точность (класс) печатной платы. Точность сверления отверстий зависит от применяемого оборудования и инструмента. Значения позиционных допусков осей отверстий в диаметральном выражении (по ГОСТ Р 53429-2009) в миллиметрах: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3306" y="4664075"/>
            <a:ext cx="15517487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Очистка отверстий от наноса смолы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573301"/>
            <a:ext cx="162306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Химическое и предварительное гальваническое осаждение меди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84111" y="866270"/>
            <a:ext cx="99758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Отверстия платы очищаются от наноса смолы на медные торцы контактных площадок внутренних слоев. Без этой очистки соединение металлизации отверстия с внутренними слоями будет ненадежным. Варианты способов очистки: травление в серной кислоте, в растворе перманганата, плазмохимическая очистка, гидроабразивная обработка.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822" y="6836335"/>
            <a:ext cx="109687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Этап необходим для придания проводимости стенкам отверстий, необходимой для последующей гальванической металлизации. Рыхлый слой химически осажденной меди быстро разрушается, поэтому его усиливают тонким слоем гальванической меди.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"/>
          <a:srcRect l="1562" t="3935" r="3125" b="3935"/>
          <a:stretch>
            <a:fillRect/>
          </a:stretch>
        </p:blipFill>
        <p:spPr>
          <a:xfrm>
            <a:off x="344139" y="909943"/>
            <a:ext cx="9296400" cy="4572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563" t="3935" r="781" b="3935"/>
          <a:stretch>
            <a:fillRect/>
          </a:stretch>
        </p:blipFill>
        <p:spPr>
          <a:xfrm>
            <a:off x="10853632" y="6454299"/>
            <a:ext cx="9003283" cy="4321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676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Прямая металлизация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139" y="930275"/>
            <a:ext cx="1318260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Альтернатива химической металлизации - прямая металлизация, при которой стенки отверстий покрываются очень тонким слоем палладия. Тогда химическая и предварительная гальваническая металлизация не требуются.</a:t>
            </a:r>
            <a:endParaRPr lang="ru-RU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Для создания первоначального проводящего слоя на стенках отверстий применяется сочетание трех процессов: </a:t>
            </a:r>
            <a:endParaRPr lang="ru-RU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первая ступень — </a:t>
            </a:r>
            <a:r>
              <a:rPr lang="ru-RU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перманганатная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очистка отверстий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процессе обработки стравливается небольшой слой эпоксидной смолы с торцов внутренних слоёв и стенок отверстий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—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металлизация — на поверхности стеклотекстолита создаётся очень тонкий проводящий слой палладия.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Прямая металлизация с применением палладия обеспечивает наибольшую адгезию покрытия к стеклотекстолиту в сравнении с альтернативными процессами. </a:t>
            </a:r>
            <a:endParaRPr lang="ru-RU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ru-RU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поверх слоя палладия осаждается 5-микронный слой гальванической меди. </a:t>
            </a:r>
            <a:endParaRPr lang="ru-RU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object 3"/>
          <p:cNvPicPr/>
          <p:nvPr/>
        </p:nvPicPr>
        <p:blipFill rotWithShape="1">
          <a:blip r:embed="rId1" cstate="print"/>
          <a:srcRect l="70846"/>
          <a:stretch>
            <a:fillRect/>
          </a:stretch>
        </p:blipFill>
        <p:spPr>
          <a:xfrm>
            <a:off x="14243050" y="0"/>
            <a:ext cx="586105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Нанесение фоторезиста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259855"/>
            <a:ext cx="162306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вариант. Экспонирование с позитивными фотошаблонами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84111" y="866270"/>
            <a:ext cx="99758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Нанесение на заготовку фоточувствительного материала (фоторезиста). Этот этап проходит в чистой комнате с 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неактиничным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(желтым) освещением. Фоторезист бывает пленочным (наносится на заготовку ламинированием) и жидким (наносится валиками).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822" y="6836335"/>
            <a:ext cx="109687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 заготовкой совмещается фотошаблон. Круг, часть которого изображена — контактная площадка. Изображение на фотошаблоне — позитивное по отношению к будущей схеме.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874" y="893297"/>
            <a:ext cx="8839200" cy="449728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26" r="813"/>
          <a:stretch>
            <a:fillRect/>
          </a:stretch>
        </p:blipFill>
        <p:spPr>
          <a:xfrm>
            <a:off x="10848278" y="6187644"/>
            <a:ext cx="9144000" cy="47686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5240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вариант. Экспонирование с позитивными фотошаблонами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259855"/>
            <a:ext cx="162306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вариант. Прямое экспонирование фоторезиста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5250" y="1220463"/>
            <a:ext cx="110070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Участки поверхности, прозрачные на фотошаблоне, засвечиваются,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фотополимеризуются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 теряют способность к растворению в установке проявления. После экспонирования фотошаблоны удаляются. Этот процесс позитивный, то есть фоторезист удаляется с тех участков, где будут проводники и отверстия, на стенки которых будет наноситься медь.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209" y="6319824"/>
            <a:ext cx="109308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Производится на установках прямого лазерного экспонирования без использования фотошаблонов.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распознает базовые отверстия при помощи оптических камер, проверяет их расположение и диаметр. Если заготовка соответствует критериям качества, фоторезист избирательно экспонируется ультрафиолетовым лазером.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139" y="866270"/>
            <a:ext cx="8839200" cy="44972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0" y="6210485"/>
            <a:ext cx="8763000" cy="47152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Проявление фоторезиста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259855"/>
            <a:ext cx="162306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Гальваническое (электрохимическое осаждение меди)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75650" y="1082588"/>
            <a:ext cx="11506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на фоторезисте проявляется: не засвеченные участки растворяются в проявочном растворе, открывая отверстия и топологию для осаждения гальванической меди, засвеченные — остаются на плате. Назначение оставшегося фоторезиста — обеспечить избирательное осаждение меди.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650" y="6489898"/>
            <a:ext cx="107966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Медь осаждается на поверхность стенок отверстий и все проводники. По ГОСТ 23752-79 толщина металлизации должна быть не менее: 20 мкм для ДПП, 25 мкм для МПП. Только при такой толщине металлизация обеспечивает необходимую прочность при термодинамических нагрузках, свойственных последующим пайкам.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"/>
          <a:srcRect l="2343" r="781"/>
          <a:stretch>
            <a:fillRect/>
          </a:stretch>
        </p:blipFill>
        <p:spPr>
          <a:xfrm>
            <a:off x="450850" y="1044376"/>
            <a:ext cx="8153400" cy="42821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125" r="3907"/>
          <a:stretch>
            <a:fillRect/>
          </a:stretch>
        </p:blipFill>
        <p:spPr>
          <a:xfrm>
            <a:off x="10895826" y="5993795"/>
            <a:ext cx="9067800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Гальваническое осаждение </a:t>
            </a:r>
            <a:r>
              <a:rPr lang="ru-RU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металлорезиста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506165"/>
            <a:ext cx="162306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фоторезиста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22629" y="1027927"/>
            <a:ext cx="115814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Металлорезист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(как правило оловянно-свинцовое покрытие)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indent="-720725" algn="l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служит защитой проводников и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металлизированных отверстий от травления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indent="-720725" algn="l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защищает медь от окисления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0725" indent="-720725" algn="l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 для длительного сохранения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способности платы к пайке, если он остается как финишное покрытие.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4137" y="6510933"/>
            <a:ext cx="107966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Перед травлением с заготовок снимается слой фоторезиста, обнажая базовый слой меди, который необходимо удалить. Топология печатной платы и металлизированные отверстия остаются под защитой гальванически осаждённого слоя олова.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"/>
          <a:srcRect l="3125" r="3907"/>
          <a:stretch>
            <a:fillRect/>
          </a:stretch>
        </p:blipFill>
        <p:spPr>
          <a:xfrm>
            <a:off x="445429" y="831169"/>
            <a:ext cx="8077200" cy="4420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125" t="4224" r="1564" b="4305"/>
          <a:stretch>
            <a:fillRect/>
          </a:stretch>
        </p:blipFill>
        <p:spPr>
          <a:xfrm>
            <a:off x="10890250" y="5535763"/>
            <a:ext cx="9081375" cy="44342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Травление меди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506165"/>
            <a:ext cx="162306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</a:t>
            </a:r>
            <a:r>
              <a:rPr lang="ru-RU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металлорезиста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94650" y="515462"/>
            <a:ext cx="115814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Незащищенная медь растворяется в травящем растворе, оставляя на плате рисунок будущей схемы. Если в качестве </a:t>
            </a:r>
            <a:r>
              <a:rPr lang="ru-RU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металлорезиста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олово-свинец и на плату в последующем наносится паяльная маска, его приходится удалять (стравливать), иначе он расплавится под маской при групповом нагреве в процессах пайки и создаст под маской опасные пазухи. Если паяльная маска в дальнейшем не предусматривается, на этом этапе плата - законченный продукт производства. 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4137" y="6576360"/>
            <a:ext cx="107966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Металлорезист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удаляется с поверхности меди в специальном растворе. В других процессах, например, если нанесение защитной маски не осуществляется, оловянно-свинцовая смесь оплавляется для дальнейшего использования (лужение).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137" y="1226315"/>
            <a:ext cx="8021914" cy="408146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0" y="5871763"/>
            <a:ext cx="8920518" cy="45386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Нанесение паяльной маски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506165"/>
            <a:ext cx="162306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Нанесение финишного покрытия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6112" y="6665228"/>
            <a:ext cx="10796626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 открытые от маски участки меди различными методами наносится финишное покрытие для обеспечения качественной пайки. 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Может осуществляться нанесение припоя путем окунания заготовки в расплавленный припой с последующим выравнивание горячим воздухом.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53120" y="131349"/>
            <a:ext cx="1140841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защиты поверхности платы и медных участков, не подлежащих нанесению финишного покрытия, на плату наносится защитная паяльная маска. 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Сухая пленочная паяльная маска обеспечивает хорошие результаты по </a:t>
            </a:r>
            <a:r>
              <a:rPr lang="ru-RU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тентированию</a:t>
            </a: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переходных отверстий, наносится методом ламинирования, но в настоящее время используется редко, т.к. не подходит для печатных плат выше 3 класса точности. Жидкая паяльная маска наносится методом </a:t>
            </a:r>
            <a:r>
              <a:rPr lang="ru-RU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сеткографии</a:t>
            </a: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через сетчатый трафарет.</a:t>
            </a:r>
            <a:r>
              <a:rPr lang="ru-RU" sz="3600" dirty="0"/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Нанесенный слой подсушивается в печке до образования сухой. </a:t>
            </a:r>
            <a:r>
              <a:rPr lang="ru-RU" sz="3600" dirty="0"/>
              <a:t>поверхности.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"/>
          <a:srcRect l="3125" r="6250"/>
          <a:stretch>
            <a:fillRect/>
          </a:stretch>
        </p:blipFill>
        <p:spPr>
          <a:xfrm>
            <a:off x="11022330" y="5537280"/>
            <a:ext cx="8839200" cy="49625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344" t="3400" r="4687"/>
          <a:stretch>
            <a:fillRect/>
          </a:stretch>
        </p:blipFill>
        <p:spPr>
          <a:xfrm>
            <a:off x="17811" y="1086264"/>
            <a:ext cx="8534400" cy="45118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650" y="634682"/>
            <a:ext cx="190500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изготовления МПП методом электрохимической </a:t>
            </a: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металлизации сквозных отверстий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в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изготовлении отдельных внутренних слоев химическим методом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прессовании слоев в монолитный пакет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сверлении сквозных отверстий и их металлизации.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сверлении на стенках отверстий вскрывают торцы контактных площадок внутренних слоев. Соединения их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другом и с контактными площадками наружных слоев получаются за счет металлизации отверстий.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023" b="93233" l="5120" r="94771">
                        <a14:foregroundMark x1="17756" y1="33835" x2="23312" y2="43985"/>
                        <a14:foregroundMark x1="23312" y1="43985" x2="36601" y2="52632"/>
                        <a14:foregroundMark x1="27342" y1="47744" x2="11002" y2="57519"/>
                        <a14:foregroundMark x1="5120" y1="44361" x2="6863" y2="70301"/>
                        <a14:foregroundMark x1="42378" y1="25584" x2="47603" y2="24436"/>
                        <a14:foregroundMark x1="23638" y1="29699" x2="39277" y2="26264"/>
                        <a14:foregroundMark x1="50545" y1="40602" x2="51416" y2="60526"/>
                        <a14:foregroundMark x1="51416" y1="60526" x2="56536" y2="76692"/>
                        <a14:foregroundMark x1="85730" y1="63910" x2="93900" y2="60150"/>
                        <a14:foregroundMark x1="80610" y1="49624" x2="63617" y2="72556"/>
                        <a14:foregroundMark x1="63617" y1="72556" x2="63290" y2="72556"/>
                        <a14:foregroundMark x1="33660" y1="72180" x2="19499" y2="74436"/>
                        <a14:foregroundMark x1="9368" y1="83459" x2="5664" y2="87970"/>
                        <a14:foregroundMark x1="24401" y1="93609" x2="20806" y2="93609"/>
                        <a14:foregroundMark x1="94771" y1="83083" x2="94553" y2="92857"/>
                        <a14:foregroundMark x1="94336" y1="29323" x2="93028" y2="28947"/>
                        <a14:backgroundMark x1="41721" y1="25188" x2="41285" y2="24060"/>
                        <a14:backgroundMark x1="41830" y1="24060" x2="41830" y2="24060"/>
                        <a14:backgroundMark x1="40850" y1="25188" x2="41830" y2="25564"/>
                        <a14:backgroundMark x1="42375" y1="25564" x2="39216" y2="25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768278"/>
            <a:ext cx="8743950" cy="2533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-699285" y="9166092"/>
            <a:ext cx="11430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Структура МПП, изготовленной классическим  методом металлизации сквозных отверстий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6350" y="9105737"/>
            <a:ext cx="1143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Многоуровневые соединения в МПП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739" y="10604722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из книги «Печатные платы. Конструкции и материалы», А. Медведев, 2005 г.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6394" t="18121" r="10733" b="11162"/>
          <a:stretch>
            <a:fillRect/>
          </a:stretch>
        </p:blipFill>
        <p:spPr>
          <a:xfrm>
            <a:off x="10443602" y="4804014"/>
            <a:ext cx="9104239" cy="41210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7593" y="47936"/>
            <a:ext cx="54102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 метода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650" y="837576"/>
            <a:ext cx="7912708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Единственный метод создания конструкций с наиболее оптимальной электрической структурой, обеспечивающей надежную передачу </a:t>
            </a:r>
            <a:r>
              <a:rPr lang="ru-RU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нс</a:t>
            </a: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импульсов и распределение питания между активными элементами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плотность монтажа, большое количество вариантов трассировки печатных цепей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электрического экранирования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расположение печатных проводников в массе монолитного диэлектрика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увеличения числа слоев без существенного увеличения стоимости и длительности процесса.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18850" y="47936"/>
            <a:ext cx="54102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метода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18849" y="960125"/>
            <a:ext cx="80772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Относительно механически слабая связь металлизации отверстий с торцами контактных площадок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точности совмещения печатных слоев из-за погрешностей фотошаблонов и деформации базовых материалов в процессе изготовления слоёв и прессования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 обеспечение прочной адгезии, устойчивость к воздействию групповой пайки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при ремонте плат, внесении изменений в трассировку.</a:t>
            </a:r>
            <a:endParaRPr lang="ru-RU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950" b="89552" l="45499" r="93917">
                        <a14:foregroundMark x1="45499" y1="34328" x2="45499" y2="34328"/>
                      </a14:backgroundRemoval>
                    </a14:imgEffect>
                  </a14:imgLayer>
                </a14:imgProps>
              </a:ext>
            </a:extLst>
          </a:blip>
          <a:srcRect l="43785" r="26592"/>
          <a:stretch>
            <a:fillRect/>
          </a:stretch>
        </p:blipFill>
        <p:spPr>
          <a:xfrm>
            <a:off x="9131604" y="742847"/>
            <a:ext cx="1142998" cy="18870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204" y1="26895" x2="20628" y2="26895"/>
                        <a14:foregroundMark x1="20119" y1="32152" x2="20119" y2="32152"/>
                        <a14:foregroundMark x1="42020" y1="58557" x2="42020" y2="58557"/>
                        <a14:foregroundMark x1="51273" y1="51100" x2="51273" y2="51100"/>
                        <a14:foregroundMark x1="51358" y1="48166" x2="51358" y2="48166"/>
                        <a14:foregroundMark x1="48387" y1="43643" x2="48387" y2="43643"/>
                        <a14:foregroundMark x1="46180" y1="40342" x2="46180" y2="40342"/>
                        <a14:foregroundMark x1="45416" y1="44254" x2="45416" y2="44254"/>
                        <a14:foregroundMark x1="45246" y1="53423" x2="45246" y2="53423"/>
                        <a14:foregroundMark x1="45416" y1="57824" x2="45416" y2="57824"/>
                        <a14:foregroundMark x1="37097" y1="62714" x2="37097" y2="62714"/>
                        <a14:foregroundMark x1="73430" y1="59046" x2="73430" y2="59046"/>
                        <a14:foregroundMark x1="85314" y1="54523" x2="85314" y2="54523"/>
                        <a14:foregroundMark x1="85229" y1="50367" x2="85229" y2="50367"/>
                        <a14:foregroundMark x1="24278" y1="57946" x2="24278" y2="57946"/>
                        <a14:foregroundMark x1="23939" y1="52445" x2="23939" y2="52445"/>
                        <a14:foregroundMark x1="25891" y1="49756" x2="25891" y2="49756"/>
                        <a14:foregroundMark x1="24448" y1="42665" x2="24448" y2="42665"/>
                        <a14:foregroundMark x1="20543" y1="44866" x2="20543" y2="44866"/>
                        <a14:foregroundMark x1="20968" y1="41076" x2="20968" y2="41076"/>
                        <a14:foregroundMark x1="16978" y1="58680" x2="16978" y2="58680"/>
                        <a14:foregroundMark x1="20798" y1="54523" x2="20798" y2="54523"/>
                        <a14:foregroundMark x1="21138" y1="50733" x2="21138" y2="50733"/>
                        <a14:foregroundMark x1="33871" y1="42298" x2="33871" y2="422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0984" y="5118012"/>
            <a:ext cx="2707328" cy="18799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75" b="90971" l="1122" r="98738">
                        <a14:foregroundMark x1="5049" y1="44921" x2="8275" y2="80135"/>
                        <a14:foregroundMark x1="29313" y1="86682" x2="38850" y2="88939"/>
                        <a14:foregroundMark x1="28191" y1="90745" x2="42917" y2="91196"/>
                        <a14:foregroundMark x1="71669" y1="67720" x2="88780" y2="60722"/>
                        <a14:foregroundMark x1="93128" y1="46050" x2="92987" y2="28668"/>
                        <a14:foregroundMark x1="96073" y1="34537" x2="98738" y2="50339"/>
                        <a14:foregroundMark x1="62973" y1="7675" x2="66059" y2="8126"/>
                        <a14:foregroundMark x1="1122" y1="44470" x2="2525" y2="55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0387" y="2691127"/>
            <a:ext cx="2708462" cy="16828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99" b="98595" l="1852" r="97778">
                        <a14:foregroundMark x1="5463" y1="30013" x2="12407" y2="30396"/>
                        <a14:foregroundMark x1="19167" y1="7791" x2="21574" y2="8174"/>
                        <a14:foregroundMark x1="35556" y1="2299" x2="34259" y2="2937"/>
                        <a14:foregroundMark x1="1944" y1="29246" x2="2037" y2="30907"/>
                        <a14:foregroundMark x1="65741" y1="93103" x2="69167" y2="93103"/>
                        <a14:foregroundMark x1="92130" y1="59259" x2="94074" y2="65134"/>
                        <a14:foregroundMark x1="97778" y1="61303" x2="97778" y2="61303"/>
                        <a14:foregroundMark x1="66019" y1="98595" x2="66019" y2="985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0091" y="7776814"/>
            <a:ext cx="3203918" cy="232284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5650" y="7776814"/>
            <a:ext cx="6738945" cy="3160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9" b="89775" l="2429" r="94714">
                        <a14:foregroundMark x1="10429" y1="28076" x2="8429" y2="33102"/>
                        <a14:foregroundMark x1="4571" y1="28423" x2="5571" y2="32062"/>
                        <a14:foregroundMark x1="2571" y1="35702" x2="3286" y2="35702"/>
                        <a14:foregroundMark x1="91571" y1="77990" x2="90429" y2="80763"/>
                        <a14:foregroundMark x1="94714" y1="78336" x2="94714" y2="78336"/>
                        <a14:backgroundMark x1="29000" y1="24263" x2="31429" y2="33102"/>
                        <a14:backgroundMark x1="22143" y1="73657" x2="31429" y2="77123"/>
                        <a14:backgroundMark x1="82714" y1="57019" x2="84571" y2="53553"/>
                        <a14:backgroundMark x1="63857" y1="57539" x2="64286" y2="57539"/>
                        <a14:backgroundMark x1="62429" y1="56499" x2="63143" y2="564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5850" y="8855075"/>
            <a:ext cx="3203918" cy="2640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64008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Исходный материал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397600"/>
            <a:ext cx="6400800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Нанесение фоторезиста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3476" y="247694"/>
            <a:ext cx="106624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Исходный материал – диэлектрическое основание, ламинированное с двух сторон медной фольгой. Диэлектрик: листы из стеклотканей, пропитанных связующим на основе эпоксидных смол (стеклотекстолит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FR4)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листы с керамическим наполнителем, армированные стекловолокном, листы фторопласта армированные. Медная фольга имеет толщину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мкм – для внешних слоёв, 35 мкм – для внутренних, 70 мкм – для слоёв земли и питания. 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"/>
          <a:srcRect t="8831" r="3125" b="7617"/>
          <a:stretch>
            <a:fillRect/>
          </a:stretch>
        </p:blipFill>
        <p:spPr>
          <a:xfrm>
            <a:off x="111822" y="1152588"/>
            <a:ext cx="8721028" cy="389382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2180" r="2508"/>
          <a:stretch>
            <a:fillRect/>
          </a:stretch>
        </p:blipFill>
        <p:spPr>
          <a:xfrm>
            <a:off x="10702538" y="5880005"/>
            <a:ext cx="9296400" cy="49625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2250" y="6302198"/>
            <a:ext cx="106624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Нанесение на заготовку фоточувствительного материала (фоторезиста). Этот этап проходит в чистой комнате с 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неактиничным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(желтым) освещением (фоторезист светочувствителен к ультрафиолетовому спектру). Фоторезист бывает пленочным (наносится на заготовку ламинированием) и жидким (наносится валиками).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Вариант. Негативный шаблон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573301"/>
            <a:ext cx="10662424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Вариант. Экспонирование фоторезиста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13850" y="1426699"/>
            <a:ext cx="99758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 заготовкой совмещается фотошаблон. Круг, часть которого изображена — контактная площадка, в которой впоследствии будет сверление. Изображение на фотошаблоне — негативное по отношению к будущей схеме. Под прозрачными участками фотошаблона медь не будет удалена.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515" y="6698109"/>
            <a:ext cx="106624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/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Участки поверхности, прозрачные на фотошаблоне, засвечиваются,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фотополимеризуются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 теряют способность к растворению в установке проявления. После экспонирования фотошаблоны удаляются.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"/>
          <a:srcRect l="2087" r="2011"/>
          <a:stretch>
            <a:fillRect/>
          </a:stretch>
        </p:blipFill>
        <p:spPr>
          <a:xfrm>
            <a:off x="298450" y="863772"/>
            <a:ext cx="8839200" cy="46894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047" r="2290"/>
          <a:stretch>
            <a:fillRect/>
          </a:stretch>
        </p:blipFill>
        <p:spPr>
          <a:xfrm>
            <a:off x="10551222" y="5397017"/>
            <a:ext cx="9330628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Вариант. Прямое экспонирование фоторезиста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573301"/>
            <a:ext cx="10662424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Проявление фоторезиста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47250" y="1902024"/>
            <a:ext cx="99758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Экспонирование фоторезиста происходит на установках прямого лазерного экспонирования без использования фотошаблонов. Источником излучения при этом может быть УФ лазер или УФ светодиодная матрица.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822" y="6849371"/>
            <a:ext cx="106624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Изображение на фоторезисте проявляется: не засвеченные участки растворяются, засвеченные — остаются на плате. Назначение оставшегося фоторезиста — обеспечить защиту меди (будущих проводников) от травящего раствора.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"/>
          <a:srcRect l="1801" t="4994" r="2536" b="4411"/>
          <a:stretch>
            <a:fillRect/>
          </a:stretch>
        </p:blipFill>
        <p:spPr>
          <a:xfrm>
            <a:off x="245637" y="1158874"/>
            <a:ext cx="9330628" cy="44958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993" t="11613" r="2343" b="5470"/>
          <a:stretch>
            <a:fillRect/>
          </a:stretch>
        </p:blipFill>
        <p:spPr>
          <a:xfrm>
            <a:off x="10739244" y="6040422"/>
            <a:ext cx="933062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Травление рисунка схемы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0" y="5573301"/>
            <a:ext cx="10662424" cy="78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Оксидирование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47250" y="1902024"/>
            <a:ext cx="99758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 этом этапе фоторезист защищает медь от травления. Незащищенная медь растворяется в травящем растворе, вскрывая диэлектрическую подложку. После травления на слое остаются печатные проводники.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4139" y="6873875"/>
            <a:ext cx="105814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На данном этапе верхний слой медной фольги специальном образом окисляется для лучшей адгезии при последующем прессовании.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"/>
          <a:srcRect l="1212" t="11613" r="3125" b="5470"/>
          <a:stretch>
            <a:fillRect/>
          </a:stretch>
        </p:blipFill>
        <p:spPr>
          <a:xfrm>
            <a:off x="344139" y="1275785"/>
            <a:ext cx="9330628" cy="4114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344" t="13148" r="3125" b="7006"/>
          <a:stretch>
            <a:fillRect/>
          </a:stretch>
        </p:blipFill>
        <p:spPr>
          <a:xfrm>
            <a:off x="10661650" y="5654675"/>
            <a:ext cx="92202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Прессование в многослойную структуру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2017" y="1178265"/>
            <a:ext cx="193484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Многослойные платы совмещаются по базам и прокладываются склеивающими листами (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preg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Склеивающие листы - стеклоткань, пропитанная эпоксидной смолой в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полуотвержденном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состоянии. Пакет слоев укладывается в пресс, где подвергается воздействию высокой температуры и давления. Смола склеивающих прокладок плавится и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отверждается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происходит склеивание слоев МПП в монолит.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2050" y="5010726"/>
            <a:ext cx="9753600" cy="4962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2017" y="4775773"/>
            <a:ext cx="88392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позиционирования внутренних слоёв между собой используется установка автоматической сборки пакетов.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горячего прессования платы перемещаются в холодный пресс для контролируемого охлаждения.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пресс-формы разбираются и спрессованные заготовки передаются на операцию вскрытия базовых отверстий.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Отверждение смолы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780" y="1178265"/>
            <a:ext cx="7165433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Интервал между смешиванием смолы и отвердителя и </a:t>
            </a:r>
            <a:r>
              <a:rPr lang="ru-RU" sz="32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желатинизацией</a:t>
            </a:r>
            <a:r>
              <a:rPr lang="ru-RU" sz="3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называют временем гелеобразования, а также рабочим временем. Все планируемые работы с эпоксидной смолой должны проводиться, пока не истекло время гелеобразования, а в идеале, их нужно завершить, пока не прошло 75% этого времени. После полного перехода смолы в гель изменить форму которую она приняла, то есть раскатать валиком или размазать кистью, невозможно. </a:t>
            </a:r>
            <a:endParaRPr lang="ru-RU" sz="320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Время гелеобразования зависит</a:t>
            </a:r>
            <a:r>
              <a:rPr lang="en-US" sz="3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 двух факторов</a:t>
            </a:r>
            <a:r>
              <a:rPr lang="en-US" sz="3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 исходная температура смес</a:t>
            </a:r>
            <a:r>
              <a:rPr lang="ru-RU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2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соотношение её площади и объёма. </a:t>
            </a:r>
            <a:endParaRPr lang="ru-RU" sz="320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8050" y="3240368"/>
            <a:ext cx="10974340" cy="72700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99450" y="1178265"/>
            <a:ext cx="1180465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Желатинизация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этап застывания эпоксидной смолы, происходящего путём перехода эпоксидного состава из жидкого состояния в твёрдое через промежуточное гелеобразное состояние.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4650" y="91420"/>
            <a:ext cx="13106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верление</a:t>
            </a:r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сквозных отверстий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72017" y="1178265"/>
                <a:ext cx="1934845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В плате высверливаются отверстия на специализированных станках с ЧПУ. Совмещение просверленных отверстий с контактными площадками рисунка слоев существенно. Оно обеспечивается точностью позиционирования на всех этапах изготовления МПП. При сверлении в зоне резания развиваются высокие температуры (до 350 </a:t>
                </a:r>
                <a14:m>
                  <m:oMath xmlns:m="http://schemas.openxmlformats.org/officeDocument/2006/math">
                    <m:r>
                      <a:rPr lang="ru-RU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℃</m:t>
                    </m:r>
                  </m:oMath>
                </a14:m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смола плавится и </a:t>
                </a:r>
                <a:r>
                  <a:rPr lang="ru-RU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загрязяняет</a:t>
                </a:r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торцы контактных площадок внутренних слоев (нанос смолы).</a:t>
                </a:r>
                <a:endParaRPr 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17" y="1178265"/>
                <a:ext cx="19348450" cy="2862322"/>
              </a:xfrm>
              <a:prstGeom prst="rect">
                <a:avLst/>
              </a:prstGeom>
              <a:blipFill rotWithShape="1">
                <a:blip r:embed="rId1"/>
                <a:stretch>
                  <a:fillRect l="-3" t="-12" r="3" b="3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11822" y="10694710"/>
            <a:ext cx="2054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*Рисунки взяты с сайта компании 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Резонит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562" t="3935" r="3125" b="3935"/>
          <a:stretch>
            <a:fillRect/>
          </a:stretch>
        </p:blipFill>
        <p:spPr>
          <a:xfrm>
            <a:off x="10385275" y="5041262"/>
            <a:ext cx="9296400" cy="4572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84" y="4811181"/>
            <a:ext cx="8537033" cy="4802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12413</Words>
  <Application>WPS Presentation</Application>
  <PresentationFormat>Произвольный</PresentationFormat>
  <Paragraphs>216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Cambria Math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Денис</dc:creator>
  <cp:lastModifiedBy>stepanfilimonov</cp:lastModifiedBy>
  <cp:revision>114</cp:revision>
  <dcterms:created xsi:type="dcterms:W3CDTF">2024-10-07T15:18:00Z</dcterms:created>
  <dcterms:modified xsi:type="dcterms:W3CDTF">2025-01-16T16:01:00Z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2024-10-06T03:00:00Z</vt:filetime>
  </property>
  <property fmtid="{D5CDD505-2E9C-101B-9397-08002B2CF9AE}" pid="3" name="LastSaved">
    <vt:filetime>2024-10-07T03:00:00Z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ICV">
    <vt:lpwstr>C76D816DF7DF474CBF5F5486996E5501_12</vt:lpwstr>
  </property>
  <property fmtid="{D5CDD505-2E9C-101B-9397-08002B2CF9AE}" pid="6" name="KSOProductBuildVer">
    <vt:lpwstr>1049-12.2.0.18911</vt:lpwstr>
  </property>
</Properties>
</file>